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6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909894ce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909894ce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09894ce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909894ce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909894ce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909894ce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909894c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909894c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909894c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909894c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909894c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909894c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3" Type="http://schemas.openxmlformats.org/officeDocument/2006/relationships/image" Target="../media/image3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5" Type="http://schemas.openxmlformats.org/officeDocument/2006/relationships/image" Target="../media/image38.png"/><Relationship Id="rId14" Type="http://schemas.openxmlformats.org/officeDocument/2006/relationships/image" Target="../media/image36.png"/><Relationship Id="rId17" Type="http://schemas.openxmlformats.org/officeDocument/2006/relationships/image" Target="../media/image33.png"/><Relationship Id="rId16" Type="http://schemas.openxmlformats.org/officeDocument/2006/relationships/image" Target="../media/image34.png"/><Relationship Id="rId5" Type="http://schemas.openxmlformats.org/officeDocument/2006/relationships/image" Target="../media/image18.png"/><Relationship Id="rId19" Type="http://schemas.openxmlformats.org/officeDocument/2006/relationships/image" Target="../media/image37.png"/><Relationship Id="rId6" Type="http://schemas.openxmlformats.org/officeDocument/2006/relationships/image" Target="../media/image19.png"/><Relationship Id="rId18" Type="http://schemas.openxmlformats.org/officeDocument/2006/relationships/image" Target="../media/image35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1396682">
            <a:off x="6939855" y="1742823"/>
            <a:ext cx="1392230" cy="69597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0"/>
            <a:ext cx="72675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Estimating CERES-based Broadband Flux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rom 1km MODIS observations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38">
                <a:solidFill>
                  <a:srgbClr val="D9D9D9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Presented by</a:t>
            </a:r>
            <a:r>
              <a:rPr b="1" lang="en" sz="1538">
                <a:solidFill>
                  <a:srgbClr val="D9D9D9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Mitchell Dodson</a:t>
            </a:r>
            <a:endParaRPr b="1" sz="1538">
              <a:solidFill>
                <a:srgbClr val="D9D9D9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41123">
            <a:off x="3343794" y="2380475"/>
            <a:ext cx="2383910" cy="255642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 rot="-1641311">
            <a:off x="3677345" y="4149065"/>
            <a:ext cx="2383652" cy="44077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True Color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G:.55um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B:.45um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200" y="2919630"/>
            <a:ext cx="3316726" cy="21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5" y="2967225"/>
            <a:ext cx="3316726" cy="21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7897250" y="1458963"/>
            <a:ext cx="97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3"/>
          <p:cNvCxnSpPr/>
          <p:nvPr/>
        </p:nvCxnSpPr>
        <p:spPr>
          <a:xfrm flipH="1">
            <a:off x="7586438" y="284362"/>
            <a:ext cx="363300" cy="1748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>
            <a:endCxn id="63" idx="3"/>
          </p:cNvCxnSpPr>
          <p:nvPr/>
        </p:nvCxnSpPr>
        <p:spPr>
          <a:xfrm flipH="1">
            <a:off x="7586438" y="1227703"/>
            <a:ext cx="363300" cy="795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>
            <a:endCxn id="63" idx="3"/>
          </p:cNvCxnSpPr>
          <p:nvPr/>
        </p:nvCxnSpPr>
        <p:spPr>
          <a:xfrm>
            <a:off x="6722438" y="2023603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935659">
            <a:off x="7292246" y="1431453"/>
            <a:ext cx="639309" cy="13294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2928844">
            <a:off x="7810788" y="1973444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/>
          <p:nvPr/>
        </p:nvSpPr>
        <p:spPr>
          <a:xfrm rot="2928844">
            <a:off x="7300608" y="1983397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/>
          <p:nvPr/>
        </p:nvSpPr>
        <p:spPr>
          <a:xfrm rot="2928844">
            <a:off x="7601749" y="2092652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/>
          <p:nvPr/>
        </p:nvSpPr>
        <p:spPr>
          <a:xfrm rot="-1069437">
            <a:off x="7151582" y="1934087"/>
            <a:ext cx="925209" cy="437992"/>
          </a:xfrm>
          <a:prstGeom prst="ellipse">
            <a:avLst/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3"/>
          <p:cNvSpPr/>
          <p:nvPr/>
        </p:nvSpPr>
        <p:spPr>
          <a:xfrm rot="-1069437">
            <a:off x="7127456" y="1819334"/>
            <a:ext cx="925209" cy="437992"/>
          </a:xfrm>
          <a:prstGeom prst="ellipse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7586561" y="2014589"/>
            <a:ext cx="209400" cy="163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3"/>
          <p:cNvSpPr/>
          <p:nvPr/>
        </p:nvSpPr>
        <p:spPr>
          <a:xfrm rot="2928844">
            <a:off x="7803564" y="1964793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3"/>
          <p:cNvSpPr/>
          <p:nvPr/>
        </p:nvSpPr>
        <p:spPr>
          <a:xfrm rot="2928844">
            <a:off x="7293384" y="1974747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3"/>
          <p:cNvSpPr/>
          <p:nvPr/>
        </p:nvSpPr>
        <p:spPr>
          <a:xfrm rot="2928844">
            <a:off x="7594525" y="2084001"/>
            <a:ext cx="82915" cy="91410"/>
          </a:xfrm>
          <a:prstGeom prst="mathMultiply">
            <a:avLst>
              <a:gd fmla="val 23520" name="adj1"/>
            </a:avLst>
          </a:prstGeom>
          <a:solidFill>
            <a:srgbClr val="E541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Google Shape;75;p13"/>
          <p:cNvCxnSpPr/>
          <p:nvPr/>
        </p:nvCxnSpPr>
        <p:spPr>
          <a:xfrm flipH="1" rot="10800000">
            <a:off x="7586561" y="2011889"/>
            <a:ext cx="258600" cy="27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6" name="Google Shape;76;p13"/>
          <p:cNvCxnSpPr/>
          <p:nvPr/>
        </p:nvCxnSpPr>
        <p:spPr>
          <a:xfrm>
            <a:off x="7586561" y="2014589"/>
            <a:ext cx="50700" cy="1167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7" name="Google Shape;77;p13"/>
          <p:cNvCxnSpPr/>
          <p:nvPr/>
        </p:nvCxnSpPr>
        <p:spPr>
          <a:xfrm flipH="1">
            <a:off x="7335161" y="2014589"/>
            <a:ext cx="251400" cy="8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3" name="Google Shape;63;p13"/>
          <p:cNvSpPr/>
          <p:nvPr/>
        </p:nvSpPr>
        <p:spPr>
          <a:xfrm rot="-1562875">
            <a:off x="6911002" y="1053082"/>
            <a:ext cx="862173" cy="1032041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3"/>
          <p:cNvSpPr/>
          <p:nvPr/>
        </p:nvSpPr>
        <p:spPr>
          <a:xfrm rot="3604000">
            <a:off x="6865785" y="856312"/>
            <a:ext cx="248902" cy="169346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3"/>
          <p:cNvSpPr/>
          <p:nvPr/>
        </p:nvSpPr>
        <p:spPr>
          <a:xfrm rot="-1652754">
            <a:off x="7012082" y="1042994"/>
            <a:ext cx="125016" cy="89909"/>
          </a:xfrm>
          <a:prstGeom prst="flowChartExtra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3"/>
          <p:cNvSpPr/>
          <p:nvPr/>
        </p:nvSpPr>
        <p:spPr>
          <a:xfrm rot="2923821">
            <a:off x="6680146" y="976810"/>
            <a:ext cx="251060" cy="167965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7846502" y="1393925"/>
            <a:ext cx="11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6B26B"/>
                </a:solidFill>
                <a:latin typeface="Open Sans"/>
                <a:ea typeface="Open Sans"/>
                <a:cs typeface="Open Sans"/>
                <a:sym typeface="Open Sans"/>
              </a:rPr>
              <a:t>CERES SW (Y</a:t>
            </a:r>
            <a:r>
              <a:rPr b="1" baseline="-25000" lang="en" sz="1000">
                <a:solidFill>
                  <a:srgbClr val="F6B26B"/>
                </a:solidFill>
                <a:latin typeface="Open Sans"/>
                <a:ea typeface="Open Sans"/>
                <a:cs typeface="Open Sans"/>
                <a:sym typeface="Open Sans"/>
              </a:rPr>
              <a:t>SW</a:t>
            </a:r>
            <a:r>
              <a:rPr b="1" lang="en" sz="1000">
                <a:solidFill>
                  <a:srgbClr val="F6B26B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solidFill>
                <a:srgbClr val="F6B2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CERES LW (Y</a:t>
            </a:r>
            <a:r>
              <a:rPr b="1" baseline="-25000" lang="en" sz="1000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LW</a:t>
            </a:r>
            <a:r>
              <a:rPr b="1" lang="en" sz="1000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3"/>
          <p:cNvSpPr/>
          <p:nvPr/>
        </p:nvSpPr>
        <p:spPr>
          <a:xfrm rot="-2311305">
            <a:off x="6856416" y="1143917"/>
            <a:ext cx="123947" cy="90712"/>
          </a:xfrm>
          <a:prstGeom prst="flowChartExtra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3" name="Google Shape;83;p13"/>
          <p:cNvCxnSpPr>
            <a:stCxn id="82" idx="2"/>
          </p:cNvCxnSpPr>
          <p:nvPr/>
        </p:nvCxnSpPr>
        <p:spPr>
          <a:xfrm>
            <a:off x="6948296" y="1223372"/>
            <a:ext cx="391800" cy="809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lgDashDot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3"/>
          <p:cNvCxnSpPr>
            <a:stCxn id="82" idx="2"/>
          </p:cNvCxnSpPr>
          <p:nvPr/>
        </p:nvCxnSpPr>
        <p:spPr>
          <a:xfrm>
            <a:off x="6948296" y="1223372"/>
            <a:ext cx="694200" cy="9144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lgDashDot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3"/>
          <p:cNvCxnSpPr>
            <a:stCxn id="82" idx="2"/>
          </p:cNvCxnSpPr>
          <p:nvPr/>
        </p:nvCxnSpPr>
        <p:spPr>
          <a:xfrm>
            <a:off x="6948296" y="1223372"/>
            <a:ext cx="898200" cy="802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86" name="Google Shape;86;p13"/>
          <p:cNvSpPr txBox="1"/>
          <p:nvPr/>
        </p:nvSpPr>
        <p:spPr>
          <a:xfrm>
            <a:off x="8077885" y="1914875"/>
            <a:ext cx="62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3F3F3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MODIS</a:t>
            </a:r>
            <a:endParaRPr b="1" sz="900">
              <a:solidFill>
                <a:srgbClr val="F3F3F3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257913" y="377108"/>
            <a:ext cx="928100" cy="72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>
            <a:stCxn id="87" idx="0"/>
          </p:cNvCxnSpPr>
          <p:nvPr/>
        </p:nvCxnSpPr>
        <p:spPr>
          <a:xfrm>
            <a:off x="6721963" y="1099883"/>
            <a:ext cx="0" cy="933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" name="Google Shape;89;p13"/>
          <p:cNvCxnSpPr>
            <a:endCxn id="82" idx="2"/>
          </p:cNvCxnSpPr>
          <p:nvPr/>
        </p:nvCxnSpPr>
        <p:spPr>
          <a:xfrm flipH="1" rot="10800000">
            <a:off x="6731696" y="1223372"/>
            <a:ext cx="216600" cy="1509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3"/>
          <p:cNvSpPr/>
          <p:nvPr/>
        </p:nvSpPr>
        <p:spPr>
          <a:xfrm>
            <a:off x="7692750" y="34125"/>
            <a:ext cx="502200" cy="461700"/>
          </a:xfrm>
          <a:prstGeom prst="sun">
            <a:avLst>
              <a:gd fmla="val 25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3"/>
          <p:cNvCxnSpPr>
            <a:stCxn id="90" idx="2"/>
          </p:cNvCxnSpPr>
          <p:nvPr/>
        </p:nvCxnSpPr>
        <p:spPr>
          <a:xfrm>
            <a:off x="7943850" y="495825"/>
            <a:ext cx="0" cy="731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 flipH="1" rot="10800000">
            <a:off x="7849075" y="760550"/>
            <a:ext cx="100800" cy="6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3"/>
          <p:cNvSpPr txBox="1"/>
          <p:nvPr/>
        </p:nvSpPr>
        <p:spPr>
          <a:xfrm>
            <a:off x="7477200" y="576938"/>
            <a:ext cx="62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</a:rPr>
              <a:t>SZA</a:t>
            </a:r>
            <a:endParaRPr b="1" sz="900">
              <a:solidFill>
                <a:srgbClr val="0000FF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367075" y="1227700"/>
            <a:ext cx="62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</a:rPr>
              <a:t>VZA</a:t>
            </a:r>
            <a:endParaRPr b="1" sz="900">
              <a:solidFill>
                <a:srgbClr val="0000FF"/>
              </a:solidFill>
            </a:endParaRPr>
          </a:p>
        </p:txBody>
      </p:sp>
      <p:cxnSp>
        <p:nvCxnSpPr>
          <p:cNvPr id="95" name="Google Shape;95;p13"/>
          <p:cNvCxnSpPr/>
          <p:nvPr/>
        </p:nvCxnSpPr>
        <p:spPr>
          <a:xfrm>
            <a:off x="6731725" y="1905450"/>
            <a:ext cx="1374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 rot="10800000">
            <a:off x="6859950" y="1914575"/>
            <a:ext cx="0" cy="11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3"/>
          <p:cNvCxnSpPr/>
          <p:nvPr/>
        </p:nvCxnSpPr>
        <p:spPr>
          <a:xfrm rot="10800000">
            <a:off x="7882575" y="1196650"/>
            <a:ext cx="0" cy="177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3"/>
          <p:cNvCxnSpPr/>
          <p:nvPr/>
        </p:nvCxnSpPr>
        <p:spPr>
          <a:xfrm flipH="1">
            <a:off x="7882325" y="1072025"/>
            <a:ext cx="67500" cy="118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3"/>
          <p:cNvSpPr txBox="1"/>
          <p:nvPr/>
        </p:nvSpPr>
        <p:spPr>
          <a:xfrm>
            <a:off x="7707925" y="2445513"/>
            <a:ext cx="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</a:rPr>
              <a:t>Q</a:t>
            </a:r>
            <a:endParaRPr sz="1200">
              <a:solidFill>
                <a:srgbClr val="E06666"/>
              </a:solidFill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671125" y="2291788"/>
            <a:ext cx="2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</a:rPr>
              <a:t>P</a:t>
            </a:r>
            <a:endParaRPr sz="1200">
              <a:solidFill>
                <a:srgbClr val="E06666"/>
              </a:solidFill>
            </a:endParaRPr>
          </a:p>
        </p:txBody>
      </p:sp>
      <p:sp>
        <p:nvSpPr>
          <p:cNvPr id="101" name="Google Shape;101;p13"/>
          <p:cNvSpPr/>
          <p:nvPr/>
        </p:nvSpPr>
        <p:spPr>
          <a:xfrm rot="3911348">
            <a:off x="7742098" y="1874086"/>
            <a:ext cx="100804" cy="1240079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 rot="9311348">
            <a:off x="6867986" y="2092090"/>
            <a:ext cx="100804" cy="64227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0" y="1204925"/>
            <a:ext cx="625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The EOS satellites Terra and Aqua carry a broadband sensor called </a:t>
            </a:r>
            <a:r>
              <a:rPr b="1" lang="en" sz="1200">
                <a:solidFill>
                  <a:srgbClr val="EFEFEF"/>
                </a:solidFill>
              </a:rPr>
              <a:t>CERES</a:t>
            </a:r>
            <a:r>
              <a:rPr lang="en" sz="1200">
                <a:solidFill>
                  <a:srgbClr val="EFEFEF"/>
                </a:solidFill>
              </a:rPr>
              <a:t>, and a 36-channel narrow-band sensor, </a:t>
            </a:r>
            <a:r>
              <a:rPr b="1" lang="en" sz="1200">
                <a:solidFill>
                  <a:srgbClr val="EFEFEF"/>
                </a:solidFill>
              </a:rPr>
              <a:t>MODIS</a:t>
            </a:r>
            <a:r>
              <a:rPr lang="en" sz="1200">
                <a:solidFill>
                  <a:srgbClr val="EFEFEF"/>
                </a:solidFill>
              </a:rPr>
              <a:t>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CERES has </a:t>
            </a:r>
            <a:r>
              <a:rPr b="1" lang="en" sz="1200">
                <a:solidFill>
                  <a:srgbClr val="EFEFEF"/>
                </a:solidFill>
              </a:rPr>
              <a:t>~16x24km</a:t>
            </a:r>
            <a:r>
              <a:rPr lang="en" sz="1200">
                <a:solidFill>
                  <a:srgbClr val="EFEFEF"/>
                </a:solidFill>
              </a:rPr>
              <a:t> resolution; MODIS has a </a:t>
            </a:r>
            <a:r>
              <a:rPr b="1" lang="en" sz="1200">
                <a:solidFill>
                  <a:srgbClr val="EFEFEF"/>
                </a:solidFill>
              </a:rPr>
              <a:t>~1km</a:t>
            </a:r>
            <a:r>
              <a:rPr b="1" baseline="30000" lang="en" sz="1200">
                <a:solidFill>
                  <a:srgbClr val="EFEFEF"/>
                </a:solidFill>
              </a:rPr>
              <a:t>2</a:t>
            </a:r>
            <a:r>
              <a:rPr lang="en" sz="1200">
                <a:solidFill>
                  <a:srgbClr val="EFEFEF"/>
                </a:solidFill>
              </a:rPr>
              <a:t> resolution.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Since CERES and MODIS can be directly co-located, my hypothesis is that the 1km MODIS pixels can be used to predict the broad-band fluxes observed by CERES at their</a:t>
            </a:r>
            <a:br>
              <a:rPr lang="en" sz="1200">
                <a:solidFill>
                  <a:srgbClr val="EFEFEF"/>
                </a:solidFill>
              </a:rPr>
            </a:br>
            <a:r>
              <a:rPr lang="en" sz="1200">
                <a:solidFill>
                  <a:srgbClr val="EFEFEF"/>
                </a:solidFill>
              </a:rPr>
              <a:t>finer spatial scale.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9564">
            <a:off x="3483364" y="2352244"/>
            <a:ext cx="2280549" cy="2854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>
            <p:ph type="ctrTitle"/>
          </p:nvPr>
        </p:nvSpPr>
        <p:spPr>
          <a:xfrm>
            <a:off x="0" y="0"/>
            <a:ext cx="72675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Flux versus spectral radiance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952882" y="1809570"/>
            <a:ext cx="95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b="1" sz="800">
              <a:highlight>
                <a:srgbClr val="CCCC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559938" y="1281582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26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4961226" y="1662145"/>
            <a:ext cx="8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27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28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29 </a:t>
            </a:r>
            <a:endParaRPr b="1" sz="800">
              <a:highlight>
                <a:srgbClr val="D9D9D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5401792" y="2008431"/>
            <a:ext cx="7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31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36 </a:t>
            </a:r>
            <a:endParaRPr b="1" sz="800">
              <a:highlight>
                <a:srgbClr val="CCCC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736313" y="1536024"/>
            <a:ext cx="7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4151364" y="1851838"/>
            <a:ext cx="155700" cy="206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4"/>
          <p:cNvSpPr txBox="1"/>
          <p:nvPr/>
        </p:nvSpPr>
        <p:spPr>
          <a:xfrm>
            <a:off x="3220891" y="1468572"/>
            <a:ext cx="25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250" y="2483988"/>
            <a:ext cx="2235377" cy="18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963" y="2483575"/>
            <a:ext cx="2248565" cy="18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435" y="628775"/>
            <a:ext cx="2731440" cy="17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3200" y="628779"/>
            <a:ext cx="2895899" cy="17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/>
          <p:nvPr/>
        </p:nvSpPr>
        <p:spPr>
          <a:xfrm>
            <a:off x="1472350" y="4585475"/>
            <a:ext cx="630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Flux: (W</a:t>
            </a:r>
            <a:r>
              <a:rPr baseline="-25000" lang="en" sz="13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m</a:t>
            </a:r>
            <a:r>
              <a:rPr baseline="30000" lang="en" sz="1300">
                <a:solidFill>
                  <a:schemeClr val="lt1"/>
                </a:solidFill>
                <a:highlight>
                  <a:schemeClr val="dk1"/>
                </a:highlight>
              </a:rPr>
              <a:t>-2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) ; Spectral radiance: (W</a:t>
            </a:r>
            <a:r>
              <a:rPr baseline="30000" lang="en" sz="13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m</a:t>
            </a:r>
            <a:r>
              <a:rPr baseline="30000" lang="en" sz="1300">
                <a:solidFill>
                  <a:schemeClr val="lt1"/>
                </a:solidFill>
                <a:highlight>
                  <a:schemeClr val="dk1"/>
                </a:highlight>
              </a:rPr>
              <a:t>-2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um</a:t>
            </a:r>
            <a:r>
              <a:rPr baseline="30000" lang="en" sz="1300">
                <a:solidFill>
                  <a:schemeClr val="lt1"/>
                </a:solidFill>
                <a:highlight>
                  <a:schemeClr val="dk1"/>
                </a:highlight>
              </a:rPr>
              <a:t>-1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sr</a:t>
            </a:r>
            <a:r>
              <a:rPr baseline="30000" lang="en" sz="1300">
                <a:solidFill>
                  <a:schemeClr val="lt1"/>
                </a:solidFill>
                <a:highlight>
                  <a:schemeClr val="dk1"/>
                </a:highlight>
              </a:rPr>
              <a:t>-1</a:t>
            </a: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)</a:t>
            </a:r>
            <a:endParaRPr sz="1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1997332" y="1845270"/>
            <a:ext cx="95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b="1" sz="800">
              <a:highlight>
                <a:srgbClr val="CCCC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604388" y="1317282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26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5005676" y="1697845"/>
            <a:ext cx="8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27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28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29 </a:t>
            </a:r>
            <a:endParaRPr b="1" sz="800">
              <a:highlight>
                <a:srgbClr val="D9D9D9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5446242" y="2044131"/>
            <a:ext cx="7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31</a:t>
            </a:r>
            <a:r>
              <a:rPr b="1"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highlight>
                  <a:srgbClr val="CCCCCC"/>
                </a:highlight>
                <a:latin typeface="Open Sans"/>
                <a:ea typeface="Open Sans"/>
                <a:cs typeface="Open Sans"/>
                <a:sym typeface="Open Sans"/>
              </a:rPr>
              <a:t>36 </a:t>
            </a:r>
            <a:endParaRPr b="1" sz="800">
              <a:highlight>
                <a:srgbClr val="CCCCC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3780763" y="1571724"/>
            <a:ext cx="7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4195814" y="1887538"/>
            <a:ext cx="155700" cy="206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4"/>
          <p:cNvSpPr txBox="1"/>
          <p:nvPr/>
        </p:nvSpPr>
        <p:spPr>
          <a:xfrm>
            <a:off x="3265341" y="1504272"/>
            <a:ext cx="25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highlight>
                  <a:srgbClr val="B7B7B7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800">
              <a:highlight>
                <a:srgbClr val="B7B7B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type="ctrTitle"/>
          </p:nvPr>
        </p:nvSpPr>
        <p:spPr>
          <a:xfrm>
            <a:off x="0" y="0"/>
            <a:ext cx="47301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Hindu Kush Himalaya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lat:[32,38] lon:[69,79]</a:t>
            </a:r>
            <a:endParaRPr sz="1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812" y="554900"/>
            <a:ext cx="3062088" cy="19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177" y="554904"/>
            <a:ext cx="3062059" cy="19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6075" y="2571776"/>
            <a:ext cx="2256997" cy="242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5883" y="2614266"/>
            <a:ext cx="2257018" cy="242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0977" y="2571750"/>
            <a:ext cx="2257018" cy="242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>
            <p:ph type="ctrTitle"/>
          </p:nvPr>
        </p:nvSpPr>
        <p:spPr>
          <a:xfrm>
            <a:off x="2086075" y="4574600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Day Cloud Phase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R:1.38um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B:1.6um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15"/>
          <p:cNvSpPr txBox="1"/>
          <p:nvPr>
            <p:ph type="ctrTitle"/>
          </p:nvPr>
        </p:nvSpPr>
        <p:spPr>
          <a:xfrm>
            <a:off x="4431025" y="4574600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True Color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G:.55um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B:.45um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5"/>
          <p:cNvSpPr txBox="1"/>
          <p:nvPr>
            <p:ph type="ctrTitle"/>
          </p:nvPr>
        </p:nvSpPr>
        <p:spPr>
          <a:xfrm>
            <a:off x="6775900" y="4574600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Dust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R:12-11um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G:11-8.6um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B:11um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0" y="900125"/>
            <a:ext cx="2741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Mountainous region including borders between Afghanistan, Pakistan, and Tajikistan</a:t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Common surfaces: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Year-round snow caps with seasonal variation in extent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Vegetation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Barren and desert land surfaces.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High-altitude</a:t>
            </a:r>
            <a:br>
              <a:rPr lang="en" sz="1300">
                <a:solidFill>
                  <a:srgbClr val="EFEFEF"/>
                </a:solidFill>
              </a:rPr>
            </a:br>
            <a:r>
              <a:rPr lang="en" sz="1300">
                <a:solidFill>
                  <a:srgbClr val="EFEFEF"/>
                </a:solidFill>
              </a:rPr>
              <a:t>clouds</a:t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ctrTitle"/>
          </p:nvPr>
        </p:nvSpPr>
        <p:spPr>
          <a:xfrm>
            <a:off x="0" y="0"/>
            <a:ext cx="4730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Amazon Rainforest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lat:[-3,-8] lon:[-65,-75]</a:t>
            </a:r>
            <a:endParaRPr sz="14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4">
            <a:alphaModFix/>
          </a:blip>
          <a:srcRect b="17853" l="16402" r="10439" t="17904"/>
          <a:stretch/>
        </p:blipFill>
        <p:spPr>
          <a:xfrm>
            <a:off x="6918189" y="2632049"/>
            <a:ext cx="2155320" cy="22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5">
            <a:alphaModFix/>
          </a:blip>
          <a:srcRect b="17996" l="16956" r="9890" t="19926"/>
          <a:stretch/>
        </p:blipFill>
        <p:spPr>
          <a:xfrm>
            <a:off x="4586825" y="2653631"/>
            <a:ext cx="2256900" cy="228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6">
            <a:alphaModFix/>
          </a:blip>
          <a:srcRect b="17525" l="18046" r="8800" t="18232"/>
          <a:stretch/>
        </p:blipFill>
        <p:spPr>
          <a:xfrm>
            <a:off x="2357025" y="2666950"/>
            <a:ext cx="2155320" cy="226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>
            <p:ph type="ctrTitle"/>
          </p:nvPr>
        </p:nvSpPr>
        <p:spPr>
          <a:xfrm>
            <a:off x="6919925" y="4547163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Dust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R:12-11um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G:11-8.6um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B:11um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16"/>
          <p:cNvSpPr txBox="1"/>
          <p:nvPr>
            <p:ph type="ctrTitle"/>
          </p:nvPr>
        </p:nvSpPr>
        <p:spPr>
          <a:xfrm>
            <a:off x="2357025" y="4601770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Day Cloud Phase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R:1.38um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B:1.6um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6"/>
          <p:cNvSpPr txBox="1"/>
          <p:nvPr>
            <p:ph type="ctrTitle"/>
          </p:nvPr>
        </p:nvSpPr>
        <p:spPr>
          <a:xfrm>
            <a:off x="4586825" y="4582075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True Color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G:.55um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B:.45um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567" y="254975"/>
            <a:ext cx="2573371" cy="231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9512" y="254979"/>
            <a:ext cx="2573371" cy="2316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0" y="900125"/>
            <a:ext cx="37149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Densely forested and largely undeveloped region of Northern Peru, just south of the equator</a:t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Common surfaces: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Deep tropical convective systems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Numerous small </a:t>
            </a:r>
            <a:r>
              <a:rPr lang="en" sz="1300">
                <a:solidFill>
                  <a:srgbClr val="EFEFEF"/>
                </a:solidFill>
              </a:rPr>
              <a:t>cumulus</a:t>
            </a:r>
            <a:r>
              <a:rPr lang="en" sz="1300">
                <a:solidFill>
                  <a:srgbClr val="EFEFEF"/>
                </a:solidFill>
              </a:rPr>
              <a:t> clouds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Dense vegetated surfaces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Cirrus clouds</a:t>
            </a:r>
            <a:endParaRPr sz="1300">
              <a:solidFill>
                <a:srgbClr val="EFEFE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300"/>
              <a:buChar char="-"/>
            </a:pPr>
            <a:r>
              <a:rPr lang="en" sz="1300">
                <a:solidFill>
                  <a:srgbClr val="EFEFEF"/>
                </a:solidFill>
              </a:rPr>
              <a:t>Biomass burning smoke</a:t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ctrTitle"/>
          </p:nvPr>
        </p:nvSpPr>
        <p:spPr>
          <a:xfrm>
            <a:off x="0" y="0"/>
            <a:ext cx="4730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Indonesia</a:t>
            </a:r>
            <a:endParaRPr sz="26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lat:[-5,5] lon:[120,130]</a:t>
            </a:r>
            <a:endParaRPr sz="15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601" y="2336900"/>
            <a:ext cx="1734699" cy="27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0" y="2344052"/>
            <a:ext cx="1734695" cy="271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817" y="1230266"/>
            <a:ext cx="2048524" cy="386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2739" y="1222425"/>
            <a:ext cx="2056870" cy="38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>
            <p:ph type="ctrTitle"/>
          </p:nvPr>
        </p:nvSpPr>
        <p:spPr>
          <a:xfrm>
            <a:off x="3626125" y="4680925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Day Cloud Phase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R:1.38um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G:.64um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B:1.6um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1589" y="1222425"/>
            <a:ext cx="2056870" cy="38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>
            <p:ph type="ctrTitle"/>
          </p:nvPr>
        </p:nvSpPr>
        <p:spPr>
          <a:xfrm>
            <a:off x="6719325" y="4418125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Dust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R:12-11um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G:11-8.6um</a:t>
            </a:r>
            <a:r>
              <a:rPr b="1" lang="en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2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B:11um</a:t>
            </a:r>
            <a:endParaRPr b="1" sz="12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7"/>
          <p:cNvSpPr txBox="1"/>
          <p:nvPr>
            <p:ph type="ctrTitle"/>
          </p:nvPr>
        </p:nvSpPr>
        <p:spPr>
          <a:xfrm>
            <a:off x="5039675" y="4469950"/>
            <a:ext cx="22569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98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True Color</a:t>
            </a:r>
            <a:endParaRPr b="1" sz="98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980">
                <a:solidFill>
                  <a:srgbClr val="EA9999"/>
                </a:solidFill>
                <a:latin typeface="Consolas"/>
                <a:ea typeface="Consolas"/>
                <a:cs typeface="Consolas"/>
                <a:sym typeface="Consolas"/>
              </a:rPr>
              <a:t>R:.64um</a:t>
            </a:r>
            <a:r>
              <a:rPr b="1" lang="en" sz="98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8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G:.55um</a:t>
            </a:r>
            <a:r>
              <a:rPr b="1" lang="en" sz="98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98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B:.45um</a:t>
            </a:r>
            <a:endParaRPr b="1" sz="98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0" y="900125"/>
            <a:ext cx="675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</a:rPr>
              <a:t>Tropical oceanic region with several islands spanning the equator.</a:t>
            </a:r>
            <a:endParaRPr sz="11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</a:rPr>
              <a:t>Common surfaces: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-"/>
            </a:pPr>
            <a:r>
              <a:rPr lang="en" sz="1100">
                <a:solidFill>
                  <a:srgbClr val="EFEFEF"/>
                </a:solidFill>
              </a:rPr>
              <a:t>Water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-"/>
            </a:pPr>
            <a:r>
              <a:rPr lang="en" sz="1100">
                <a:solidFill>
                  <a:srgbClr val="EFEFEF"/>
                </a:solidFill>
              </a:rPr>
              <a:t>Vegetation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-"/>
            </a:pPr>
            <a:r>
              <a:rPr lang="en" sz="1100">
                <a:solidFill>
                  <a:srgbClr val="EFEFEF"/>
                </a:solidFill>
              </a:rPr>
              <a:t>Sun glint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-"/>
            </a:pPr>
            <a:r>
              <a:rPr lang="en" sz="1100">
                <a:solidFill>
                  <a:srgbClr val="EFEFEF"/>
                </a:solidFill>
              </a:rPr>
              <a:t>Clouds of all varieties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1339840" y="4290448"/>
            <a:ext cx="1006500" cy="312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39840" y="3160382"/>
            <a:ext cx="1006500" cy="312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8"/>
          <p:cNvCxnSpPr/>
          <p:nvPr/>
        </p:nvCxnSpPr>
        <p:spPr>
          <a:xfrm rot="10800000">
            <a:off x="5968702" y="3050273"/>
            <a:ext cx="271200" cy="246600"/>
          </a:xfrm>
          <a:prstGeom prst="bentConnector3">
            <a:avLst>
              <a:gd fmla="val 100008" name="adj1"/>
            </a:avLst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8"/>
          <p:cNvSpPr/>
          <p:nvPr/>
        </p:nvSpPr>
        <p:spPr>
          <a:xfrm>
            <a:off x="4526400" y="3125125"/>
            <a:ext cx="1053300" cy="335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7">
            <a:off x="4895110" y="2803063"/>
            <a:ext cx="370760" cy="102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>
            <p:ph type="ctrTitle"/>
          </p:nvPr>
        </p:nvSpPr>
        <p:spPr>
          <a:xfrm>
            <a:off x="0" y="0"/>
            <a:ext cx="61389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Neural network architecture</a:t>
            </a:r>
            <a:endParaRPr sz="155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894197" y="1480918"/>
            <a:ext cx="826200" cy="31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93956" y="1422598"/>
            <a:ext cx="1029300" cy="390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9CB9C"/>
                </a:solidFill>
              </a:rPr>
              <a:t>P</a:t>
            </a:r>
            <a:r>
              <a:rPr b="1" baseline="-25000" lang="en" sz="1500">
                <a:solidFill>
                  <a:srgbClr val="F9CB9C"/>
                </a:solidFill>
              </a:rPr>
              <a:t>SW</a:t>
            </a:r>
            <a:r>
              <a:rPr b="1" lang="en" sz="1500">
                <a:solidFill>
                  <a:srgbClr val="000000"/>
                </a:solidFill>
              </a:rPr>
              <a:t>  </a:t>
            </a:r>
            <a:r>
              <a:rPr b="1" lang="en" sz="1500">
                <a:solidFill>
                  <a:srgbClr val="93C47D"/>
                </a:solidFill>
              </a:rPr>
              <a:t>P</a:t>
            </a:r>
            <a:r>
              <a:rPr b="1" baseline="-25000" lang="en" sz="1500">
                <a:solidFill>
                  <a:srgbClr val="93C47D"/>
                </a:solidFill>
              </a:rPr>
              <a:t>LW</a:t>
            </a:r>
            <a:endParaRPr b="1" sz="1500">
              <a:solidFill>
                <a:srgbClr val="93C47D"/>
              </a:solidFill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7">
            <a:off x="1647685" y="3933081"/>
            <a:ext cx="370760" cy="102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7">
            <a:off x="1647685" y="2830363"/>
            <a:ext cx="370760" cy="1026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8"/>
          <p:cNvGrpSpPr/>
          <p:nvPr/>
        </p:nvGrpSpPr>
        <p:grpSpPr>
          <a:xfrm>
            <a:off x="1318392" y="3590867"/>
            <a:ext cx="1029011" cy="608538"/>
            <a:chOff x="5410150" y="3058722"/>
            <a:chExt cx="1332225" cy="787853"/>
          </a:xfrm>
        </p:grpSpPr>
        <p:sp>
          <p:nvSpPr>
            <p:cNvPr id="186" name="Google Shape;186;p18"/>
            <p:cNvSpPr/>
            <p:nvPr/>
          </p:nvSpPr>
          <p:spPr>
            <a:xfrm>
              <a:off x="5412775" y="3450875"/>
              <a:ext cx="1329600" cy="3957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 flipH="1" rot="10800000">
              <a:off x="5410150" y="3058722"/>
              <a:ext cx="1329600" cy="3939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318240" y="3656532"/>
            <a:ext cx="10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Pixel-wise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Encoder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1324868" y="2698245"/>
            <a:ext cx="1029300" cy="370800"/>
          </a:xfrm>
          <a:prstGeom prst="trapezoid">
            <a:avLst>
              <a:gd fmla="val 104057" name="adj"/>
            </a:avLst>
          </a:prstGeom>
          <a:solidFill>
            <a:srgbClr val="EFEFE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PSF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2353967" y="4268236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A7D6"/>
                </a:solidFill>
              </a:rPr>
              <a:t>MODIS pixels</a:t>
            </a:r>
            <a:br>
              <a:rPr b="1" lang="en" sz="1200">
                <a:solidFill>
                  <a:srgbClr val="595959"/>
                </a:solidFill>
              </a:rPr>
            </a:br>
            <a:r>
              <a:rPr b="1" lang="en" sz="800">
                <a:solidFill>
                  <a:srgbClr val="E06666"/>
                </a:solidFill>
              </a:rPr>
              <a:t>Shape: (P,Q,M)</a:t>
            </a:r>
            <a:endParaRPr b="1" baseline="-25000" sz="800">
              <a:solidFill>
                <a:srgbClr val="E06666"/>
              </a:solidFill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2353967" y="3165517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599"/>
                </a:solidFill>
              </a:rPr>
              <a:t>Latent grid</a:t>
            </a:r>
            <a:endParaRPr b="1"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E06666"/>
                </a:solidFill>
              </a:rPr>
              <a:t>Shape: (P,Q,L)</a:t>
            </a:r>
            <a:endParaRPr b="1" sz="800">
              <a:solidFill>
                <a:srgbClr val="E06666"/>
              </a:solidFill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2184186" y="2416072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599"/>
                </a:solidFill>
              </a:rPr>
              <a:t>Agg. Latent</a:t>
            </a:r>
            <a:endParaRPr b="1"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E06666"/>
                </a:solidFill>
              </a:rPr>
              <a:t>Shape: (L,)</a:t>
            </a:r>
            <a:endParaRPr b="1" sz="800">
              <a:solidFill>
                <a:srgbClr val="E06666"/>
              </a:solidFill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1324876" y="4261208"/>
            <a:ext cx="10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endParaRPr b="1"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1332210" y="3144267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324876" y="2381042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E599"/>
                </a:highlight>
              </a:rPr>
              <a:t>z</a:t>
            </a:r>
            <a:endParaRPr b="1">
              <a:solidFill>
                <a:srgbClr val="000000"/>
              </a:solidFill>
              <a:highlight>
                <a:srgbClr val="FFE599"/>
              </a:highlight>
            </a:endParaRPr>
          </a:p>
        </p:txBody>
      </p:sp>
      <p:cxnSp>
        <p:nvCxnSpPr>
          <p:cNvPr id="196" name="Google Shape;196;p18"/>
          <p:cNvCxnSpPr/>
          <p:nvPr/>
        </p:nvCxnSpPr>
        <p:spPr>
          <a:xfrm>
            <a:off x="1785080" y="2507837"/>
            <a:ext cx="100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8"/>
          <p:cNvSpPr txBox="1"/>
          <p:nvPr/>
        </p:nvSpPr>
        <p:spPr>
          <a:xfrm>
            <a:off x="46450" y="4101760"/>
            <a:ext cx="133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G</a:t>
            </a:r>
            <a:endParaRPr b="1" sz="12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View Geometry</a:t>
            </a:r>
            <a:endParaRPr b="1" sz="12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D9EEB"/>
                </a:solidFill>
              </a:rPr>
              <a:t>( SZA, VZA, RAA )</a:t>
            </a:r>
            <a:endParaRPr b="1" sz="8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D9EEB"/>
                </a:solidFill>
              </a:rPr>
              <a:t>Shape: (3,)</a:t>
            </a:r>
            <a:endParaRPr b="1" sz="800">
              <a:solidFill>
                <a:srgbClr val="6D9EEB"/>
              </a:solidFill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731314" y="1874683"/>
            <a:ext cx="1154400" cy="444600"/>
          </a:xfrm>
          <a:prstGeom prst="trapezoid">
            <a:avLst>
              <a:gd fmla="val 57630" name="adj"/>
            </a:avLst>
          </a:prstGeom>
          <a:solidFill>
            <a:srgbClr val="EFEFE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ADM Decoder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2704444" y="1127663"/>
            <a:ext cx="2236800" cy="1132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Divergence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baseline="-25000" lang="en"/>
              <a:t>SW</a:t>
            </a:r>
            <a:r>
              <a:rPr b="1" lang="en"/>
              <a:t>= (P</a:t>
            </a:r>
            <a:r>
              <a:rPr b="1" baseline="-25000" lang="en"/>
              <a:t>SW</a:t>
            </a:r>
            <a:r>
              <a:rPr b="1" lang="en"/>
              <a:t> - Y</a:t>
            </a:r>
            <a:r>
              <a:rPr b="1" baseline="-25000" lang="en"/>
              <a:t>SW</a:t>
            </a:r>
            <a:r>
              <a:rPr b="1" lang="en"/>
              <a:t>)</a:t>
            </a:r>
            <a:r>
              <a:rPr b="1" baseline="30000" lang="en"/>
              <a:t>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baseline="-25000" lang="en"/>
              <a:t>LW</a:t>
            </a:r>
            <a:r>
              <a:rPr b="1" lang="en"/>
              <a:t> = (P</a:t>
            </a:r>
            <a:r>
              <a:rPr b="1" baseline="-25000" lang="en"/>
              <a:t>LW</a:t>
            </a:r>
            <a:r>
              <a:rPr b="1" lang="en"/>
              <a:t> - Y</a:t>
            </a:r>
            <a:r>
              <a:rPr b="1" baseline="-25000" lang="en"/>
              <a:t>LW</a:t>
            </a:r>
            <a:r>
              <a:rPr b="1" lang="en"/>
              <a:t>)</a:t>
            </a:r>
            <a:r>
              <a:rPr b="1" baseline="30000" lang="en"/>
              <a:t>2</a:t>
            </a:r>
            <a:endParaRPr b="1"/>
          </a:p>
        </p:txBody>
      </p:sp>
      <p:cxnSp>
        <p:nvCxnSpPr>
          <p:cNvPr id="200" name="Google Shape;200;p18"/>
          <p:cNvCxnSpPr/>
          <p:nvPr/>
        </p:nvCxnSpPr>
        <p:spPr>
          <a:xfrm rot="-5400000">
            <a:off x="143660" y="3186269"/>
            <a:ext cx="1577400" cy="402600"/>
          </a:xfrm>
          <a:prstGeom prst="bentConnector3">
            <a:avLst>
              <a:gd fmla="val 80213" name="adj1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8"/>
          <p:cNvCxnSpPr/>
          <p:nvPr/>
        </p:nvCxnSpPr>
        <p:spPr>
          <a:xfrm rot="10800000">
            <a:off x="1511577" y="2335673"/>
            <a:ext cx="271200" cy="246600"/>
          </a:xfrm>
          <a:prstGeom prst="bentConnector3">
            <a:avLst>
              <a:gd fmla="val 100008" name="adj1"/>
            </a:avLst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8"/>
          <p:cNvCxnSpPr/>
          <p:nvPr/>
        </p:nvCxnSpPr>
        <p:spPr>
          <a:xfrm rot="10800000">
            <a:off x="1133794" y="2344055"/>
            <a:ext cx="8100" cy="575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8"/>
          <p:cNvCxnSpPr/>
          <p:nvPr/>
        </p:nvCxnSpPr>
        <p:spPr>
          <a:xfrm rot="10800000">
            <a:off x="1511642" y="2327573"/>
            <a:ext cx="0" cy="2547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18"/>
          <p:cNvSpPr/>
          <p:nvPr/>
        </p:nvSpPr>
        <p:spPr>
          <a:xfrm>
            <a:off x="6141315" y="4290448"/>
            <a:ext cx="1006500" cy="3123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6146590" y="3146757"/>
            <a:ext cx="1006500" cy="312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5337060" y="1219006"/>
            <a:ext cx="826200" cy="31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5364619" y="1127686"/>
            <a:ext cx="1029300" cy="390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9CB9C"/>
                </a:solidFill>
              </a:rPr>
              <a:t>P</a:t>
            </a:r>
            <a:r>
              <a:rPr b="1" baseline="-25000" lang="en" sz="1500">
                <a:solidFill>
                  <a:srgbClr val="F9CB9C"/>
                </a:solidFill>
              </a:rPr>
              <a:t>SW</a:t>
            </a:r>
            <a:r>
              <a:rPr b="1" lang="en" sz="1500">
                <a:solidFill>
                  <a:srgbClr val="000000"/>
                </a:solidFill>
              </a:rPr>
              <a:t>  </a:t>
            </a:r>
            <a:r>
              <a:rPr b="1" lang="en" sz="1500">
                <a:solidFill>
                  <a:srgbClr val="93C47D"/>
                </a:solidFill>
              </a:rPr>
              <a:t>P</a:t>
            </a:r>
            <a:r>
              <a:rPr b="1" baseline="-25000" lang="en" sz="1500">
                <a:solidFill>
                  <a:srgbClr val="93C47D"/>
                </a:solidFill>
              </a:rPr>
              <a:t>LW</a:t>
            </a:r>
            <a:endParaRPr b="1" sz="1500">
              <a:solidFill>
                <a:srgbClr val="93C47D"/>
              </a:solidFill>
            </a:endParaRPr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7">
            <a:off x="6449160" y="3933081"/>
            <a:ext cx="370760" cy="102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7">
            <a:off x="6454435" y="2816738"/>
            <a:ext cx="370760" cy="1026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8"/>
          <p:cNvGrpSpPr/>
          <p:nvPr/>
        </p:nvGrpSpPr>
        <p:grpSpPr>
          <a:xfrm>
            <a:off x="6119867" y="3590867"/>
            <a:ext cx="1029011" cy="608538"/>
            <a:chOff x="5410150" y="3058722"/>
            <a:chExt cx="1332225" cy="787853"/>
          </a:xfrm>
        </p:grpSpPr>
        <p:sp>
          <p:nvSpPr>
            <p:cNvPr id="211" name="Google Shape;211;p18"/>
            <p:cNvSpPr/>
            <p:nvPr/>
          </p:nvSpPr>
          <p:spPr>
            <a:xfrm>
              <a:off x="5412775" y="3450875"/>
              <a:ext cx="1329600" cy="3957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 flipH="1" rot="10800000">
              <a:off x="5410150" y="3058722"/>
              <a:ext cx="1329600" cy="3939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8"/>
          <p:cNvSpPr txBox="1"/>
          <p:nvPr/>
        </p:nvSpPr>
        <p:spPr>
          <a:xfrm>
            <a:off x="6138960" y="3130642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6119990" y="3638395"/>
            <a:ext cx="10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Pixel-wise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Encoder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5206150" y="2553750"/>
            <a:ext cx="1361700" cy="470100"/>
          </a:xfrm>
          <a:prstGeom prst="trapezoid">
            <a:avLst>
              <a:gd fmla="val 57371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Pixel-wise Decoder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7155442" y="4222661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4A7D6"/>
                </a:solidFill>
              </a:rPr>
              <a:t>MODIS pixels</a:t>
            </a:r>
            <a:br>
              <a:rPr b="1" lang="en" sz="1200">
                <a:solidFill>
                  <a:srgbClr val="595959"/>
                </a:solidFill>
              </a:rPr>
            </a:br>
            <a:r>
              <a:rPr b="1" lang="en" sz="800">
                <a:solidFill>
                  <a:srgbClr val="E06666"/>
                </a:solidFill>
              </a:rPr>
              <a:t>Shape: (P,Q,M)</a:t>
            </a:r>
            <a:endParaRPr b="1" baseline="-25000" sz="800">
              <a:solidFill>
                <a:srgbClr val="E06666"/>
              </a:solidFill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7155442" y="3088417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599"/>
                </a:solidFill>
              </a:rPr>
              <a:t>Latent grid</a:t>
            </a:r>
            <a:endParaRPr b="1"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E06666"/>
                </a:solidFill>
              </a:rPr>
              <a:t>Shape: (P,Q,L)</a:t>
            </a:r>
            <a:endParaRPr b="1" sz="800">
              <a:solidFill>
                <a:srgbClr val="E06666"/>
              </a:solidFill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6525011" y="2035584"/>
            <a:ext cx="159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highlight>
                  <a:srgbClr val="000000"/>
                </a:highlight>
              </a:rPr>
              <a:t>Sharpened</a:t>
            </a:r>
            <a:r>
              <a:rPr b="1" lang="en" sz="1200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b="1" lang="en" sz="1200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b="1" lang="en" sz="1200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b="1" lang="en" sz="1200">
                <a:solidFill>
                  <a:srgbClr val="A4C2F4"/>
                </a:solidFill>
                <a:highlight>
                  <a:srgbClr val="000000"/>
                </a:highlight>
              </a:rPr>
              <a:t>LW</a:t>
            </a:r>
            <a:endParaRPr b="1" sz="1200">
              <a:solidFill>
                <a:srgbClr val="A4C2F4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E06666"/>
                </a:solidFill>
              </a:rPr>
              <a:t>Shape: (P,Q,2)</a:t>
            </a:r>
            <a:endParaRPr b="1" sz="800">
              <a:solidFill>
                <a:srgbClr val="E06666"/>
              </a:solidFill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6126351" y="4261208"/>
            <a:ext cx="10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endParaRPr b="1"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4390725" y="4101760"/>
            <a:ext cx="133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G</a:t>
            </a:r>
            <a:endParaRPr b="1" sz="12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View Geometry</a:t>
            </a:r>
            <a:endParaRPr b="1" sz="12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D9EEB"/>
                </a:solidFill>
              </a:rPr>
              <a:t>( SZA, VZA, RAA )</a:t>
            </a:r>
            <a:endParaRPr b="1" sz="800">
              <a:solidFill>
                <a:srgbClr val="6D9E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D9EEB"/>
                </a:solidFill>
              </a:rPr>
              <a:t>Shape: (3,)</a:t>
            </a:r>
            <a:endParaRPr b="1" sz="800">
              <a:solidFill>
                <a:srgbClr val="6D9EEB"/>
              </a:solidFill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5309789" y="1556558"/>
            <a:ext cx="1154400" cy="444600"/>
          </a:xfrm>
          <a:prstGeom prst="trapezoid">
            <a:avLst>
              <a:gd fmla="val 57630" name="adj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PSF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22" name="Google Shape;222;p18"/>
          <p:cNvCxnSpPr/>
          <p:nvPr/>
        </p:nvCxnSpPr>
        <p:spPr>
          <a:xfrm rot="10800000">
            <a:off x="5060769" y="3538480"/>
            <a:ext cx="0" cy="6519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18"/>
          <p:cNvSpPr txBox="1"/>
          <p:nvPr/>
        </p:nvSpPr>
        <p:spPr>
          <a:xfrm>
            <a:off x="4565848" y="3116417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G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224" name="Google Shape;224;p18"/>
          <p:cNvCxnSpPr/>
          <p:nvPr/>
        </p:nvCxnSpPr>
        <p:spPr>
          <a:xfrm rot="10800000">
            <a:off x="5968767" y="3042173"/>
            <a:ext cx="0" cy="2547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18"/>
          <p:cNvCxnSpPr/>
          <p:nvPr/>
        </p:nvCxnSpPr>
        <p:spPr>
          <a:xfrm flipH="1" rot="10800000">
            <a:off x="5554005" y="3054323"/>
            <a:ext cx="271200" cy="246600"/>
          </a:xfrm>
          <a:prstGeom prst="bentConnector3">
            <a:avLst>
              <a:gd fmla="val 100008" name="adj1"/>
            </a:avLst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18"/>
          <p:cNvCxnSpPr/>
          <p:nvPr/>
        </p:nvCxnSpPr>
        <p:spPr>
          <a:xfrm rot="10800000">
            <a:off x="5825139" y="3046223"/>
            <a:ext cx="0" cy="2547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18"/>
          <p:cNvSpPr/>
          <p:nvPr/>
        </p:nvSpPr>
        <p:spPr>
          <a:xfrm>
            <a:off x="5373525" y="2151775"/>
            <a:ext cx="1053300" cy="335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38">
            <a:off x="5766962" y="1804990"/>
            <a:ext cx="321300" cy="102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/>
          <p:nvPr/>
        </p:nvSpPr>
        <p:spPr>
          <a:xfrm>
            <a:off x="5288888" y="2054288"/>
            <a:ext cx="1053300" cy="335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40">
            <a:off x="5678825" y="1710979"/>
            <a:ext cx="328301" cy="102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/>
        </p:nvSpPr>
        <p:spPr>
          <a:xfrm>
            <a:off x="5328325" y="1989863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SW,LW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32" name="Google Shape;232;p18"/>
          <p:cNvSpPr txBox="1"/>
          <p:nvPr/>
        </p:nvSpPr>
        <p:spPr>
          <a:xfrm>
            <a:off x="4206300" y="3778000"/>
            <a:ext cx="16935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6D9EEB"/>
                </a:highlight>
              </a:rPr>
              <a:t>Copy along</a:t>
            </a:r>
            <a:endParaRPr sz="1100">
              <a:highlight>
                <a:srgbClr val="6D9EEB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6D9EEB"/>
                </a:highlight>
              </a:rPr>
              <a:t>axes</a:t>
            </a:r>
            <a:endParaRPr sz="1100">
              <a:highlight>
                <a:srgbClr val="6D9EEB"/>
              </a:highlight>
            </a:endParaRPr>
          </a:p>
        </p:txBody>
      </p:sp>
      <p:sp>
        <p:nvSpPr>
          <p:cNvPr id="233" name="Google Shape;233;p18"/>
          <p:cNvSpPr txBox="1"/>
          <p:nvPr>
            <p:ph type="ctrTitle"/>
          </p:nvPr>
        </p:nvSpPr>
        <p:spPr>
          <a:xfrm>
            <a:off x="318850" y="996325"/>
            <a:ext cx="2385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5">
                <a:solidFill>
                  <a:srgbClr val="EFEFE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Aggregate Method</a:t>
            </a:r>
            <a:endParaRPr sz="595">
              <a:solidFill>
                <a:srgbClr val="EFEFEF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18"/>
          <p:cNvSpPr txBox="1"/>
          <p:nvPr>
            <p:ph type="ctrTitle"/>
          </p:nvPr>
        </p:nvSpPr>
        <p:spPr>
          <a:xfrm>
            <a:off x="5170250" y="660025"/>
            <a:ext cx="2385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5">
                <a:solidFill>
                  <a:srgbClr val="EFEFE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Pixel-wise</a:t>
            </a:r>
            <a:r>
              <a:rPr lang="en" sz="1585">
                <a:solidFill>
                  <a:srgbClr val="EFEFE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Method</a:t>
            </a:r>
            <a:endParaRPr sz="595">
              <a:solidFill>
                <a:srgbClr val="EFEFEF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461950" y="4665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2461950" y="36669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3546300" y="36669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4613100" y="36669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5679900" y="36669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5697450" y="4665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4630650" y="4665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5679900" y="26001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5679900" y="15333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4613100" y="26001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4613100" y="15333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3546300" y="15333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3546300" y="26001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2479500" y="26001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563850" y="4665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2479500" y="1533300"/>
            <a:ext cx="984600" cy="10101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15811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00" y="15811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15811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5000" y="15811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8950" y="5143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4600" y="2647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7050" y="5143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1400" y="2647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14600" y="371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8200" y="2647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81400" y="371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15000" y="2647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48200" y="371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15000" y="371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65750" y="5143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32550" y="5143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 txBox="1"/>
          <p:nvPr/>
        </p:nvSpPr>
        <p:spPr>
          <a:xfrm>
            <a:off x="3042600" y="2218200"/>
            <a:ext cx="3058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6B26B"/>
                </a:solidFill>
                <a:highlight>
                  <a:srgbClr val="0C343D"/>
                </a:highlight>
              </a:rPr>
              <a:t> Questions? </a:t>
            </a:r>
            <a:endParaRPr b="1" sz="3100">
              <a:solidFill>
                <a:srgbClr val="F6B26B"/>
              </a:solidFill>
              <a:highlight>
                <a:srgbClr val="0C343D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